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37" autoAdjust="0"/>
  </p:normalViewPr>
  <p:slideViewPr>
    <p:cSldViewPr snapToGrid="0" snapToObjects="1">
      <p:cViewPr varScale="1">
        <p:scale>
          <a:sx n="83" d="100"/>
          <a:sy n="83" d="100"/>
        </p:scale>
        <p:origin x="-10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July 21,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July 21,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July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21,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404040"/>
                </a:solidFill>
              </a:rPr>
              <a:t/>
            </a:r>
            <a:br>
              <a:rPr lang="en-US" sz="4000" dirty="0" smtClean="0">
                <a:solidFill>
                  <a:srgbClr val="404040"/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UHC </a:t>
            </a:r>
            <a:r>
              <a:rPr lang="en-US" sz="4000" dirty="0" smtClean="0">
                <a:solidFill>
                  <a:srgbClr val="404040"/>
                </a:solidFill>
              </a:rPr>
              <a:t>in SOUTHEAST ASIA</a:t>
            </a:r>
            <a:endParaRPr lang="en-US" sz="4000" dirty="0">
              <a:solidFill>
                <a:srgbClr val="40404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422" y="3117253"/>
            <a:ext cx="7130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mbria"/>
                <a:cs typeface="Cambria"/>
              </a:rPr>
              <a:t>Opportunities, Challenges for the HIV response</a:t>
            </a:r>
            <a:endParaRPr lang="en-US" sz="3200" i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876" y="5339525"/>
            <a:ext cx="3779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Jonas Bagas</a:t>
            </a:r>
          </a:p>
          <a:p>
            <a:r>
              <a:rPr lang="en-US" dirty="0" smtClean="0"/>
              <a:t>Programme Officer, APCASO</a:t>
            </a:r>
          </a:p>
          <a:p>
            <a:r>
              <a:rPr lang="en-US" dirty="0" err="1" smtClean="0"/>
              <a:t>jonasbagas@apcaso.org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1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UHC is key to sustainability, but not a magic bullet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As a framework to demand for inclusion, but it should be based on equity, not on what’s politically palatable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UHC is not “integrate or perish”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Community systems &amp; UHC </a:t>
            </a:r>
            <a:r>
              <a:rPr lang="mr-IN" dirty="0" smtClean="0"/>
              <a:t>–</a:t>
            </a:r>
            <a:r>
              <a:rPr lang="en-US" dirty="0" smtClean="0"/>
              <a:t> how can UHC “purchase” services from communities?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Yes to innovative financing, but public investment is extremely vital to expand UHC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also need innovations in governance </a:t>
            </a:r>
            <a:r>
              <a:rPr lang="mr-IN" dirty="0" smtClean="0"/>
              <a:t>–</a:t>
            </a:r>
            <a:r>
              <a:rPr lang="en-US" dirty="0" smtClean="0"/>
              <a:t> how do we make it more participatory and accountable?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Donors have a role on UHC beyond financing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7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1858" y="2558768"/>
            <a:ext cx="549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Disclosure: No conflict of interest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3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HEALTH 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UHC as a global goal: a turning point in the momentum for UHC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UHC as a bridge to other global agenda </a:t>
            </a:r>
            <a:r>
              <a:rPr lang="mr-IN" dirty="0" smtClean="0"/>
              <a:t>–</a:t>
            </a:r>
            <a:r>
              <a:rPr lang="en-US" dirty="0" smtClean="0"/>
              <a:t>health as right, as a vital element to eradicate poverty, to ensure access to medicines, and to build resilient and inclusive societies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093" y="-424011"/>
            <a:ext cx="5791200" cy="1371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uhc</a:t>
            </a:r>
            <a:r>
              <a:rPr lang="en-US" dirty="0" smtClean="0"/>
              <a:t> promise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-785" r="616"/>
          <a:stretch/>
        </p:blipFill>
        <p:spPr>
          <a:xfrm>
            <a:off x="304194" y="1572768"/>
            <a:ext cx="4957383" cy="4144590"/>
          </a:xfrm>
        </p:spPr>
      </p:pic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5263394" y="1572767"/>
            <a:ext cx="3440811" cy="4363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What’s needed: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Building viable “risk pools”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political consensus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Scaling up of public investment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continuing expansion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194" y="937921"/>
            <a:ext cx="813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Expanding access to health for all, while reducing direct cost.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070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UHC: Promise </a:t>
            </a:r>
            <a:r>
              <a:rPr lang="en-US" dirty="0" err="1" smtClean="0"/>
              <a:t>vs</a:t>
            </a:r>
            <a:r>
              <a:rPr lang="en-US" dirty="0" smtClean="0"/>
              <a:t> reality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58781" t="13882" r="7562" b="20200"/>
          <a:stretch/>
        </p:blipFill>
        <p:spPr>
          <a:xfrm>
            <a:off x="457200" y="1371322"/>
            <a:ext cx="3519130" cy="5100365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309831" y="1371322"/>
            <a:ext cx="4442091" cy="510036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UHC an ASEAN priority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Different financing modalities in the region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Inclusion of HIV into UHC already happening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Direct cost remains high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6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UHC in </a:t>
            </a:r>
            <a:r>
              <a:rPr lang="en-US" dirty="0" err="1" smtClean="0"/>
              <a:t>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dirty="0"/>
              <a:t>Reporting “near universal coverage</a:t>
            </a:r>
            <a:r>
              <a:rPr lang="en-US" dirty="0" smtClean="0"/>
              <a:t>”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No </a:t>
            </a:r>
            <a:r>
              <a:rPr lang="en-US" dirty="0"/>
              <a:t>insurance scheme but with federal </a:t>
            </a:r>
            <a:r>
              <a:rPr lang="en-US" dirty="0" err="1"/>
              <a:t>govt</a:t>
            </a:r>
            <a:r>
              <a:rPr lang="en-US" dirty="0"/>
              <a:t> subsidies for </a:t>
            </a:r>
            <a:r>
              <a:rPr lang="en-US" dirty="0" smtClean="0"/>
              <a:t>health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OOPs </a:t>
            </a:r>
            <a:r>
              <a:rPr lang="en-US" dirty="0"/>
              <a:t>is </a:t>
            </a:r>
            <a:r>
              <a:rPr lang="en-US" dirty="0" smtClean="0"/>
              <a:t>high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HIV </a:t>
            </a:r>
            <a:r>
              <a:rPr lang="en-US" dirty="0"/>
              <a:t>services covered for RM1-1: HTC, viral </a:t>
            </a:r>
            <a:r>
              <a:rPr lang="en-US" dirty="0" err="1"/>
              <a:t>loal</a:t>
            </a:r>
            <a:r>
              <a:rPr lang="en-US" dirty="0"/>
              <a:t> and CD4 testing, ART, STI and OI treatment, PMTCT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6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UHC in the </a:t>
            </a:r>
            <a:r>
              <a:rPr lang="en-US" dirty="0" err="1" smtClean="0"/>
              <a:t>philippines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dirty="0"/>
              <a:t>Mixed schemes (</a:t>
            </a:r>
            <a:r>
              <a:rPr lang="en-US" dirty="0" err="1"/>
              <a:t>govt</a:t>
            </a:r>
            <a:r>
              <a:rPr lang="en-US" dirty="0"/>
              <a:t> subsidy, social health insurance, voluntary private </a:t>
            </a:r>
            <a:r>
              <a:rPr lang="en-US" dirty="0" smtClean="0"/>
              <a:t>insurance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High OOPs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USD48 prepayment </a:t>
            </a:r>
            <a:r>
              <a:rPr lang="en-US" dirty="0" smtClean="0"/>
              <a:t>is required</a:t>
            </a:r>
            <a:r>
              <a:rPr lang="en-US" dirty="0"/>
              <a:t>, but subsidized for </a:t>
            </a:r>
            <a:r>
              <a:rPr lang="en-US" dirty="0" smtClean="0"/>
              <a:t>indigents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HIV </a:t>
            </a:r>
            <a:r>
              <a:rPr lang="en-US" dirty="0"/>
              <a:t>package worth USD600 a year, covering: ART &amp; other HIV meds, viral load, CD4 testing, professional fees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97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UHC in the </a:t>
            </a:r>
            <a:r>
              <a:rPr lang="en-US" dirty="0" err="1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Mixed schemes (SHI, </a:t>
            </a:r>
            <a:r>
              <a:rPr lang="en-US" dirty="0" err="1"/>
              <a:t>govt</a:t>
            </a:r>
            <a:r>
              <a:rPr lang="en-US" dirty="0"/>
              <a:t> subsidy, private sector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High OOPs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HIV </a:t>
            </a:r>
            <a:r>
              <a:rPr lang="en-US" dirty="0"/>
              <a:t>services covered: HTC, STI testing &amp; </a:t>
            </a:r>
            <a:r>
              <a:rPr lang="en-US" dirty="0" err="1"/>
              <a:t>tx</a:t>
            </a:r>
            <a:r>
              <a:rPr lang="en-US" dirty="0"/>
              <a:t>, OI screening and </a:t>
            </a:r>
            <a:r>
              <a:rPr lang="en-US" dirty="0" err="1" smtClean="0"/>
              <a:t>tx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HIV </a:t>
            </a:r>
            <a:r>
              <a:rPr lang="en-US" dirty="0"/>
              <a:t>treatment is directly subsidized / funded by donors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44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UHC in the </a:t>
            </a:r>
            <a:r>
              <a:rPr lang="en-US" dirty="0" err="1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UHC frontrunner in </a:t>
            </a:r>
            <a:r>
              <a:rPr lang="en-US" dirty="0"/>
              <a:t>the </a:t>
            </a:r>
            <a:r>
              <a:rPr lang="en-US" dirty="0" smtClean="0"/>
              <a:t>region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Three </a:t>
            </a:r>
            <a:r>
              <a:rPr lang="en-US" dirty="0"/>
              <a:t>schemes: civil servant medical benefit scheme for </a:t>
            </a:r>
            <a:r>
              <a:rPr lang="en-US" dirty="0" err="1"/>
              <a:t>govt</a:t>
            </a:r>
            <a:r>
              <a:rPr lang="en-US" dirty="0"/>
              <a:t> employees, SS scheme for private sector, NHSO (direct </a:t>
            </a:r>
            <a:r>
              <a:rPr lang="en-US" dirty="0" err="1"/>
              <a:t>govt</a:t>
            </a:r>
            <a:r>
              <a:rPr lang="en-US" dirty="0"/>
              <a:t> subsidy) to catch those not covered by the other </a:t>
            </a:r>
            <a:r>
              <a:rPr lang="en-US" dirty="0" smtClean="0"/>
              <a:t>schemes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Target </a:t>
            </a:r>
            <a:r>
              <a:rPr lang="en-US" dirty="0"/>
              <a:t>is to reduce OOPs to 30 baht for all diseases in all </a:t>
            </a:r>
            <a:r>
              <a:rPr lang="en-US" dirty="0" err="1"/>
              <a:t>govt</a:t>
            </a:r>
            <a:r>
              <a:rPr lang="en-US" dirty="0"/>
              <a:t> </a:t>
            </a:r>
            <a:r>
              <a:rPr lang="en-US" dirty="0" smtClean="0"/>
              <a:t>hospitals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</a:t>
            </a:r>
            <a:r>
              <a:rPr lang="en-US" dirty="0"/>
              <a:t>OOPs for all HIV services covered by </a:t>
            </a:r>
            <a:r>
              <a:rPr lang="en-US" dirty="0" smtClean="0"/>
              <a:t>NHSO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NHSO scheme procuring services from CSOs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49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204</TotalTime>
  <Words>442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 UHC in SOUTHEAST ASIA</vt:lpstr>
      <vt:lpstr>PowerPoint Presentation</vt:lpstr>
      <vt:lpstr>UNIVERSAL HEALTH COVERAGE</vt:lpstr>
      <vt:lpstr>The uhc promise</vt:lpstr>
      <vt:lpstr>UHC: Promise vs reality</vt:lpstr>
      <vt:lpstr>UHC in malaysia</vt:lpstr>
      <vt:lpstr>UHC in the philippines</vt:lpstr>
      <vt:lpstr>UHC in the indonesia</vt:lpstr>
      <vt:lpstr>UHC in the indonesia</vt:lpstr>
      <vt:lpstr>CHALLENGES and opportunities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momentum for uhc</dc:title>
  <dc:creator>JVBagas</dc:creator>
  <cp:lastModifiedBy>JVBagas</cp:lastModifiedBy>
  <cp:revision>10</cp:revision>
  <dcterms:created xsi:type="dcterms:W3CDTF">2018-07-21T12:07:13Z</dcterms:created>
  <dcterms:modified xsi:type="dcterms:W3CDTF">2018-07-21T15:31:16Z</dcterms:modified>
</cp:coreProperties>
</file>